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58" r:id="rId4"/>
    <p:sldId id="285" r:id="rId5"/>
    <p:sldId id="286" r:id="rId6"/>
    <p:sldId id="281" r:id="rId7"/>
    <p:sldId id="282" r:id="rId8"/>
    <p:sldId id="280" r:id="rId9"/>
    <p:sldId id="283" r:id="rId10"/>
    <p:sldId id="274" r:id="rId11"/>
    <p:sldId id="275" r:id="rId12"/>
    <p:sldId id="276" r:id="rId13"/>
    <p:sldId id="277" r:id="rId14"/>
    <p:sldId id="284" r:id="rId15"/>
    <p:sldId id="287" r:id="rId16"/>
    <p:sldId id="271" r:id="rId17"/>
    <p:sldId id="267" r:id="rId18"/>
    <p:sldId id="268" r:id="rId19"/>
    <p:sldId id="269" r:id="rId20"/>
    <p:sldId id="270" r:id="rId21"/>
    <p:sldId id="279" r:id="rId22"/>
    <p:sldId id="288" r:id="rId23"/>
    <p:sldId id="272" r:id="rId24"/>
    <p:sldId id="265" r:id="rId25"/>
    <p:sldId id="261" r:id="rId26"/>
    <p:sldId id="273" r:id="rId27"/>
    <p:sldId id="259" r:id="rId28"/>
    <p:sldId id="260" r:id="rId29"/>
    <p:sldId id="278" r:id="rId3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5F83-926F-4DED-A2FB-9B6822B672C4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F5BE8-2D0E-4E58-B137-A3E742550E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5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F7A4-784C-49EE-82FD-286BE1CE7E67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54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3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93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9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02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9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0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28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04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6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52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54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A5D-3627-49D5-B5EC-E182EF86A74E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69BB-3838-4BF5-A761-51AD75D9F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0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52" y="275858"/>
            <a:ext cx="2557427" cy="85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pbc1-2.fna.fbcdn.net/v/t1.0-9/13872730_1395132883837465_7342409556637711936_n.jpg?oh=cba64af81634c63c29e2ae9eab0d2369&amp;oe=58584E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07" y="0"/>
            <a:ext cx="5148064" cy="51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23428" y="1131590"/>
            <a:ext cx="142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Agosto, 2016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9553" y="1927160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Marco Conceptual</a:t>
            </a:r>
          </a:p>
          <a:p>
            <a:endParaRPr lang="es-MX" dirty="0"/>
          </a:p>
          <a:p>
            <a:r>
              <a:rPr lang="es-MX" b="1" dirty="0" smtClean="0"/>
              <a:t>Marco Normativo</a:t>
            </a:r>
          </a:p>
          <a:p>
            <a:endParaRPr lang="es-MX" dirty="0"/>
          </a:p>
          <a:p>
            <a:r>
              <a:rPr lang="es-MX" b="1" dirty="0"/>
              <a:t>Estadísticas</a:t>
            </a:r>
          </a:p>
          <a:p>
            <a:endParaRPr lang="es-MX" dirty="0"/>
          </a:p>
          <a:p>
            <a:r>
              <a:rPr lang="es-MX" b="1" dirty="0" smtClean="0"/>
              <a:t>Paradigmas</a:t>
            </a:r>
          </a:p>
          <a:p>
            <a:endParaRPr lang="es-MX" dirty="0"/>
          </a:p>
          <a:p>
            <a:r>
              <a:rPr lang="es-MX" b="1" dirty="0" smtClean="0"/>
              <a:t>Política Institucional de Género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85992" y="203517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85992" y="257523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85992" y="3151296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85992" y="365535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185992" y="4159408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4157554" y="77399"/>
            <a:ext cx="1027134" cy="1265128"/>
            <a:chOff x="1402915" y="2931090"/>
            <a:chExt cx="1027134" cy="1265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ángulo 20"/>
            <p:cNvSpPr/>
            <p:nvPr/>
          </p:nvSpPr>
          <p:spPr>
            <a:xfrm>
              <a:off x="1402915" y="2931090"/>
              <a:ext cx="1027134" cy="83924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Triángulo isósceles 21"/>
            <p:cNvSpPr/>
            <p:nvPr/>
          </p:nvSpPr>
          <p:spPr>
            <a:xfrm rot="10800000">
              <a:off x="1402915" y="3770334"/>
              <a:ext cx="1027134" cy="42588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3" name="Triángulo rectángulo 22"/>
          <p:cNvSpPr/>
          <p:nvPr/>
        </p:nvSpPr>
        <p:spPr>
          <a:xfrm>
            <a:off x="5184687" y="77399"/>
            <a:ext cx="200417" cy="13778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6" name="Picture 2" descr="https://scontent.fpbc1-2.fna.fbcdn.net/v/t1.0-1/p160x160/10502061_1038303662853724_5578366324794244918_n.jpg?oh=b2a3109027c4ce86730505b34de48fd9&amp;oe=584903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21" y="1635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84687" y="215186"/>
            <a:ext cx="3956584" cy="268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5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7090898" y="295987"/>
            <a:ext cx="187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Marco Normativo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1547664" y="1275606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las últimas décadas, la población femenina ha incrementado considerablemente su participación en la vida económica, social y política, </a:t>
            </a:r>
            <a:r>
              <a:rPr lang="es-MX" b="1" dirty="0"/>
              <a:t>y en dicha participación han prevalecido condiciones de desigualdad de género, violencia de género, discriminación y diferenciación sexual en el acceso a las oportunidades</a:t>
            </a:r>
            <a:r>
              <a:rPr lang="es-MX" dirty="0"/>
              <a:t>. Estas condiciones, se han hechos cada vez más evidentes, haciendo necesario la generación de estrategias y políticas públicas en materia de igualdad de género, basadas en el consenso internacional y orientadas a impulsar la promoción de la igualdad de género y el empoderamiento de las mujeres.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084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7090898" y="295987"/>
            <a:ext cx="187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Marco Normativo</a:t>
            </a:r>
            <a:endParaRPr lang="es-MX" b="1" dirty="0"/>
          </a:p>
        </p:txBody>
      </p:sp>
      <p:sp>
        <p:nvSpPr>
          <p:cNvPr id="9" name="8 Rectángulo"/>
          <p:cNvSpPr/>
          <p:nvPr/>
        </p:nvSpPr>
        <p:spPr>
          <a:xfrm>
            <a:off x="299008" y="1059582"/>
            <a:ext cx="301594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/>
              <a:t>Constitución Política de los Estados Unidos Mexicanos (CPEUM</a:t>
            </a:r>
            <a:r>
              <a:rPr lang="es-MX" sz="1300" dirty="0"/>
              <a:t>), en el artículo 1° eleva a rango constitucional los derechos humanos reconocidos en los tratados ratificados y garantiza la protección más amplia para las personas; obliga a las autoridades, en el ámbito de sus competencias a promover, respetar, proteger y garantizar los derechos humanos de conformidad con los principios de universalidad, interdependencia, indivisibilidad y progresividad. </a:t>
            </a:r>
            <a:endParaRPr lang="es-MX" sz="1300" dirty="0" smtClean="0"/>
          </a:p>
          <a:p>
            <a:endParaRPr lang="es-MX" sz="1300" dirty="0"/>
          </a:p>
          <a:p>
            <a:r>
              <a:rPr lang="es-MX" sz="1300" dirty="0" smtClean="0"/>
              <a:t>En </a:t>
            </a:r>
            <a:r>
              <a:rPr lang="es-MX" sz="1300" dirty="0"/>
              <a:t>su artículo 4 </a:t>
            </a:r>
            <a:r>
              <a:rPr lang="es-MX" sz="1300" b="1" dirty="0"/>
              <a:t>establece la igualdad del varón y la mujer ante la ley</a:t>
            </a:r>
            <a:r>
              <a:rPr lang="es-MX" sz="1300" dirty="0"/>
              <a:t>, y en su artículo 123 determina que </a:t>
            </a:r>
            <a:r>
              <a:rPr lang="es-MX" sz="1300" b="1" dirty="0"/>
              <a:t>para trabajo igual debe corresponder salario igual</a:t>
            </a:r>
            <a:r>
              <a:rPr lang="es-MX" sz="1300" dirty="0"/>
              <a:t>, sin tener en cuenta sexo ni nacionalidad. </a:t>
            </a:r>
            <a:endParaRPr lang="es-ES" sz="1300" dirty="0"/>
          </a:p>
        </p:txBody>
      </p:sp>
      <p:sp>
        <p:nvSpPr>
          <p:cNvPr id="10" name="9 Rectángulo"/>
          <p:cNvSpPr/>
          <p:nvPr/>
        </p:nvSpPr>
        <p:spPr>
          <a:xfrm>
            <a:off x="3602989" y="1059581"/>
            <a:ext cx="24618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/>
              <a:t>Ley General de Igualdad entre Mujeres y Hombres (LGIMH</a:t>
            </a:r>
            <a:r>
              <a:rPr lang="es-MX" sz="1300" b="1" dirty="0" smtClean="0"/>
              <a:t>), I</a:t>
            </a:r>
            <a:r>
              <a:rPr lang="es-MX" sz="1300" dirty="0" smtClean="0"/>
              <a:t>nstituye </a:t>
            </a:r>
            <a:r>
              <a:rPr lang="es-MX" sz="1300" dirty="0"/>
              <a:t>la obligación de las autoridades </a:t>
            </a:r>
            <a:r>
              <a:rPr lang="es-MX" sz="1300" dirty="0" smtClean="0"/>
              <a:t>de </a:t>
            </a:r>
            <a:r>
              <a:rPr lang="es-MX" sz="1300" dirty="0"/>
              <a:t>garantizar el principio de igualdad sustantiva entre mujeres y hombres en el ámbito del empleo.</a:t>
            </a:r>
            <a:endParaRPr lang="es-ES" sz="1300" dirty="0"/>
          </a:p>
        </p:txBody>
      </p:sp>
      <p:sp>
        <p:nvSpPr>
          <p:cNvPr id="12" name="11 Rectángulo"/>
          <p:cNvSpPr/>
          <p:nvPr/>
        </p:nvSpPr>
        <p:spPr>
          <a:xfrm>
            <a:off x="35496" y="113113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314957" y="110776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944540" y="110776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232572" y="1028224"/>
            <a:ext cx="291142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/>
              <a:t>Ley General de Acceso de las Mujeres a una Vida Libre de Violencia (LGAMVLV</a:t>
            </a:r>
            <a:r>
              <a:rPr lang="es-MX" sz="1300" b="1" dirty="0" smtClean="0"/>
              <a:t>): </a:t>
            </a:r>
            <a:r>
              <a:rPr lang="es-MX" sz="1300" dirty="0" smtClean="0"/>
              <a:t>Establece </a:t>
            </a:r>
            <a:r>
              <a:rPr lang="es-MX" sz="1300" dirty="0"/>
              <a:t>la prohibición </a:t>
            </a:r>
            <a:r>
              <a:rPr lang="es-MX" sz="1300" dirty="0" smtClean="0"/>
              <a:t>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La V</a:t>
            </a:r>
            <a:r>
              <a:rPr lang="es-MX" sz="1300" dirty="0" smtClean="0"/>
              <a:t>iolencia </a:t>
            </a:r>
            <a:r>
              <a:rPr lang="es-MX" sz="1300" dirty="0"/>
              <a:t>laboral constituida por la negativa ilegal a contratar a la víctima o a respetar su permanencia o condiciones generales de trabajo; </a:t>
            </a:r>
            <a:endParaRPr lang="es-MX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La </a:t>
            </a:r>
            <a:r>
              <a:rPr lang="es-MX" sz="1300" dirty="0"/>
              <a:t>descalificación del trabajo realizado, </a:t>
            </a:r>
            <a:endParaRPr lang="es-MX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L</a:t>
            </a:r>
            <a:r>
              <a:rPr lang="es-MX" sz="1300" dirty="0" smtClean="0"/>
              <a:t>as </a:t>
            </a:r>
            <a:r>
              <a:rPr lang="es-MX" sz="1300" dirty="0"/>
              <a:t>amenazas, la intimidación, las humillaciones, la explotación, </a:t>
            </a:r>
            <a:endParaRPr lang="es-MX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E</a:t>
            </a:r>
            <a:r>
              <a:rPr lang="es-MX" sz="1300" dirty="0" smtClean="0"/>
              <a:t>l </a:t>
            </a:r>
            <a:r>
              <a:rPr lang="es-MX" sz="1300" dirty="0"/>
              <a:t>impedimento a las mujeres de llevar a cabo el período de lactancia previsto en la </a:t>
            </a:r>
            <a:r>
              <a:rPr lang="es-MX" sz="1300" dirty="0" smtClean="0"/>
              <a:t>ley, </a:t>
            </a:r>
            <a:r>
              <a:rPr lang="es-MX" sz="1300" dirty="0"/>
              <a:t>y </a:t>
            </a:r>
            <a:endParaRPr lang="es-MX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T</a:t>
            </a:r>
            <a:r>
              <a:rPr lang="es-MX" sz="1300" dirty="0" smtClean="0"/>
              <a:t>odo </a:t>
            </a:r>
            <a:r>
              <a:rPr lang="es-MX" sz="1300" dirty="0"/>
              <a:t>tipo de discriminación por condición de género, así como el hostigamiento y acoso sexuales. 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98981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7090898" y="295987"/>
            <a:ext cx="187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Marco Normativo</a:t>
            </a:r>
            <a:endParaRPr lang="es-MX" b="1" dirty="0"/>
          </a:p>
        </p:txBody>
      </p:sp>
      <p:sp>
        <p:nvSpPr>
          <p:cNvPr id="9" name="8 Rectángulo"/>
          <p:cNvSpPr/>
          <p:nvPr/>
        </p:nvSpPr>
        <p:spPr>
          <a:xfrm>
            <a:off x="35496" y="113113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314957" y="110776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1141393"/>
            <a:ext cx="25922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/>
              <a:t>Ley Federal del Trabajo (LFT) </a:t>
            </a:r>
            <a:r>
              <a:rPr lang="es-MX" sz="1300" dirty="0"/>
              <a:t>en la que se establecen las pautas para impulsar la inclusión y la igualdad sustantiva en México. </a:t>
            </a:r>
            <a:endParaRPr lang="es-MX" sz="1300" dirty="0" smtClean="0"/>
          </a:p>
          <a:p>
            <a:endParaRPr lang="es-MX" sz="1300" dirty="0"/>
          </a:p>
          <a:p>
            <a:r>
              <a:rPr lang="es-MX" sz="1300" dirty="0" smtClean="0"/>
              <a:t>Con </a:t>
            </a:r>
            <a:r>
              <a:rPr lang="es-MX" sz="1300" dirty="0"/>
              <a:t>ello, el Estado mexicano reafirma su compromiso con la igualdad y el equilibrio en las relaciones laborales, fortalece la protección de los derechos de las y los </a:t>
            </a:r>
            <a:r>
              <a:rPr lang="es-MX" sz="1300" dirty="0" smtClean="0"/>
              <a:t>trabajadores.</a:t>
            </a:r>
            <a:endParaRPr lang="es-ES" sz="1300" dirty="0"/>
          </a:p>
        </p:txBody>
      </p:sp>
      <p:sp>
        <p:nvSpPr>
          <p:cNvPr id="12" name="11 Rectángulo"/>
          <p:cNvSpPr/>
          <p:nvPr/>
        </p:nvSpPr>
        <p:spPr>
          <a:xfrm>
            <a:off x="3602989" y="1028224"/>
            <a:ext cx="35659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/>
              <a:t>Ley Federal para Prevenir y Eliminar la Discriminación (LFPED), </a:t>
            </a:r>
            <a:r>
              <a:rPr lang="es-MX" sz="1300" dirty="0"/>
              <a:t>la cual se armoniza con los derechos humanos contenidos en tratados internacionales ratificados por el Estado mexicano, estableciendo que se prohíbe toda discriminación por origen étnico o nacional, género, edad, discapacidad, condición social y de salud, religión, opiniones, preferencias sexuales, estado civil o cualquier otra que atente contra la dignidad humana y tenga por objeto anular o menoscabar los derechos y libertades de las personas; y establece la obligación de los poderes públicos federales de implementar medidas de nivelación, inclusión y acciones afirmativas prioritariamente para los grupos en situación de discriminación o vulnerabilidad.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125465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7524328" y="293974"/>
            <a:ext cx="128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Estadísticas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5146" y="1051488"/>
            <a:ext cx="38448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smtClean="0"/>
              <a:t>En </a:t>
            </a:r>
            <a:r>
              <a:rPr lang="es-MX" sz="1400" b="1" dirty="0"/>
              <a:t>2011, </a:t>
            </a:r>
            <a:r>
              <a:rPr lang="es-MX" sz="1400" b="1" dirty="0">
                <a:solidFill>
                  <a:schemeClr val="accent5"/>
                </a:solidFill>
              </a:rPr>
              <a:t>63</a:t>
            </a:r>
            <a:r>
              <a:rPr lang="es-MX" sz="1400" b="1" dirty="0"/>
              <a:t> de cada 100 mujeres </a:t>
            </a:r>
            <a:r>
              <a:rPr lang="es-MX" sz="1400" b="1" dirty="0" smtClean="0"/>
              <a:t>de 15 </a:t>
            </a:r>
            <a:r>
              <a:rPr lang="es-MX" sz="1400" b="1" dirty="0"/>
              <a:t>años y más declaró haber </a:t>
            </a:r>
            <a:r>
              <a:rPr lang="es-MX" sz="1400" b="1" dirty="0" smtClean="0"/>
              <a:t>padecido algún </a:t>
            </a:r>
            <a:r>
              <a:rPr lang="es-MX" sz="1400" b="1" dirty="0"/>
              <a:t>incidente de violencia, ya sea </a:t>
            </a:r>
            <a:r>
              <a:rPr lang="es-MX" sz="1400" b="1" dirty="0" smtClean="0"/>
              <a:t>por parte </a:t>
            </a:r>
            <a:r>
              <a:rPr lang="es-MX" sz="1400" b="1" dirty="0"/>
              <a:t>de su pareja o de cualquier otra </a:t>
            </a:r>
            <a:r>
              <a:rPr lang="es-MX" sz="1400" b="1" dirty="0" smtClean="0"/>
              <a:t>u otras </a:t>
            </a:r>
            <a:r>
              <a:rPr lang="es-MX" sz="1400" b="1" dirty="0"/>
              <a:t>personas</a:t>
            </a:r>
            <a:r>
              <a:rPr lang="es-MX" sz="1400" b="1" dirty="0" smtClean="0">
                <a:solidFill>
                  <a:srgbClr val="FF0000"/>
                </a:solidFill>
              </a:rPr>
              <a:t>. (2 de cada 3)</a:t>
            </a:r>
            <a:endParaRPr lang="es-MX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Las </a:t>
            </a:r>
            <a:r>
              <a:rPr lang="es-MX" sz="1400" dirty="0"/>
              <a:t>mujeres más expuestas a </a:t>
            </a:r>
            <a:r>
              <a:rPr lang="es-MX" sz="1400" dirty="0" smtClean="0"/>
              <a:t>la violencia </a:t>
            </a:r>
            <a:r>
              <a:rPr lang="es-MX" sz="1400" dirty="0"/>
              <a:t>de cualquier agresor son </a:t>
            </a:r>
            <a:r>
              <a:rPr lang="es-MX" sz="1400" dirty="0" smtClean="0"/>
              <a:t>las de </a:t>
            </a:r>
            <a:r>
              <a:rPr lang="es-MX" sz="1400" dirty="0"/>
              <a:t>30 a 39 años: 68% ha enfrentado </a:t>
            </a:r>
            <a:r>
              <a:rPr lang="es-MX" sz="1400" dirty="0" smtClean="0"/>
              <a:t>al menos </a:t>
            </a:r>
            <a:r>
              <a:rPr lang="es-MX" sz="1400" dirty="0"/>
              <a:t>un episodio de violencia </a:t>
            </a:r>
            <a:r>
              <a:rPr lang="es-MX" sz="1400" dirty="0" smtClean="0"/>
              <a:t>o abuso</a:t>
            </a:r>
            <a:r>
              <a:rPr lang="es-MX" sz="1400" dirty="0"/>
              <a:t>. Chihuahua registra 80% y </a:t>
            </a:r>
            <a:r>
              <a:rPr lang="es-MX" sz="1400" dirty="0" smtClean="0"/>
              <a:t>el Estado </a:t>
            </a:r>
            <a:r>
              <a:rPr lang="es-MX" sz="1400" dirty="0"/>
              <a:t>de México el 78 por ciento.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smtClean="0"/>
              <a:t>47 </a:t>
            </a:r>
            <a:r>
              <a:rPr lang="es-MX" sz="1400" b="1" dirty="0"/>
              <a:t>de cada 100 mujeres de 15 </a:t>
            </a:r>
            <a:r>
              <a:rPr lang="es-MX" sz="1400" b="1" dirty="0" smtClean="0"/>
              <a:t>años y </a:t>
            </a:r>
            <a:r>
              <a:rPr lang="es-MX" sz="1400" b="1" dirty="0"/>
              <a:t>más que han tenido al menos </a:t>
            </a:r>
            <a:r>
              <a:rPr lang="es-MX" sz="1400" b="1" dirty="0" smtClean="0"/>
              <a:t>una relación </a:t>
            </a:r>
            <a:r>
              <a:rPr lang="es-MX" sz="1400" b="1" dirty="0"/>
              <a:t>de pareja, matrimonio </a:t>
            </a:r>
            <a:r>
              <a:rPr lang="es-MX" sz="1400" b="1" dirty="0" smtClean="0"/>
              <a:t>o noviazgo</a:t>
            </a:r>
            <a:r>
              <a:rPr lang="es-MX" sz="1400" b="1" dirty="0"/>
              <a:t>, han sido agredidas por </a:t>
            </a:r>
            <a:r>
              <a:rPr lang="es-MX" sz="1400" b="1" dirty="0" smtClean="0"/>
              <a:t>su actual </a:t>
            </a:r>
            <a:r>
              <a:rPr lang="es-MX" sz="1400" b="1" dirty="0"/>
              <a:t>o última pareja a lo largo de </a:t>
            </a:r>
            <a:r>
              <a:rPr lang="es-MX" sz="1400" b="1" dirty="0" smtClean="0"/>
              <a:t>su relación</a:t>
            </a:r>
            <a:r>
              <a:rPr lang="es-MX" sz="1400" b="1" dirty="0"/>
              <a:t>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88024" y="1059582"/>
            <a:ext cx="37110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La violencia de pareja está más extendida entre las mujeres que se casaron o unieron antes de los 18 años (52.9%) que entre quienes lo hicieron a los 25 años o más (43.4 por ciento</a:t>
            </a:r>
            <a:r>
              <a:rPr lang="es-MX" sz="1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 smtClean="0"/>
              <a:t>Entre </a:t>
            </a:r>
            <a:r>
              <a:rPr lang="es-MX" sz="1400" b="1" dirty="0"/>
              <a:t>las mujeres con dos o más uniones o matrimonios el nivel de violencia es mayor (54.6%), que entre aquellas que solo han tenido una unión o matrimonio (48.7%). </a:t>
            </a:r>
            <a:endParaRPr lang="es-MX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32</a:t>
            </a:r>
            <a:r>
              <a:rPr lang="es-MX" sz="1400" dirty="0"/>
              <a:t>% de mujeres han padecido violencia sexual por parte de agresores: actos de intimidación, acoso o abuso sexual. </a:t>
            </a:r>
            <a:endParaRPr lang="es-MX" sz="1400" dirty="0" smtClean="0"/>
          </a:p>
        </p:txBody>
      </p:sp>
      <p:sp>
        <p:nvSpPr>
          <p:cNvPr id="12" name="Rectángulo 11"/>
          <p:cNvSpPr/>
          <p:nvPr/>
        </p:nvSpPr>
        <p:spPr>
          <a:xfrm>
            <a:off x="4644008" y="4274681"/>
            <a:ext cx="2979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dirty="0"/>
              <a:t>“ESTADÍSTICAS A PROPÓSITO DEL…</a:t>
            </a:r>
          </a:p>
          <a:p>
            <a:pPr algn="just"/>
            <a:r>
              <a:rPr lang="es-MX" sz="800" dirty="0"/>
              <a:t>DÍA INTERNACIONAL DE LA ELIMINACIÓN DE LA VIOLENCIA</a:t>
            </a:r>
          </a:p>
          <a:p>
            <a:pPr algn="just"/>
            <a:r>
              <a:rPr lang="es-MX" sz="800" dirty="0"/>
              <a:t>CONTRA LA </a:t>
            </a:r>
            <a:r>
              <a:rPr lang="es-MX" sz="800" dirty="0" smtClean="0"/>
              <a:t>MUJER, 2015</a:t>
            </a:r>
          </a:p>
          <a:p>
            <a:pPr algn="just"/>
            <a:r>
              <a:rPr lang="es-MX" sz="800" dirty="0" smtClean="0"/>
              <a:t>INEGI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0751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7524328" y="293974"/>
            <a:ext cx="128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Estadísticas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5649" t="16532" r="26755" b="31297"/>
          <a:stretch/>
        </p:blipFill>
        <p:spPr>
          <a:xfrm>
            <a:off x="1475655" y="965026"/>
            <a:ext cx="619268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7596336" y="305423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Paradigmas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238" t="28586" r="30630" b="35977"/>
          <a:stretch/>
        </p:blipFill>
        <p:spPr>
          <a:xfrm>
            <a:off x="3419872" y="1941105"/>
            <a:ext cx="5351826" cy="259228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9512" y="1434364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 La tarea no es fácil, ya que tenemos que modificar actitudes, comportamientos y </a:t>
            </a:r>
            <a:r>
              <a:rPr lang="es-MX" sz="1400" b="1" dirty="0" smtClean="0"/>
              <a:t>estereotipos culturalmente </a:t>
            </a:r>
            <a:r>
              <a:rPr lang="es-MX" sz="1400" b="1" dirty="0"/>
              <a:t>enraizados en nuestra </a:t>
            </a:r>
            <a:r>
              <a:rPr lang="es-MX" sz="1400" b="1" dirty="0" smtClean="0"/>
              <a:t>sociedad. </a:t>
            </a:r>
          </a:p>
          <a:p>
            <a:pPr algn="ctr"/>
            <a:endParaRPr lang="es-MX" sz="1400" b="1" dirty="0"/>
          </a:p>
          <a:p>
            <a:pPr algn="ctr"/>
            <a:r>
              <a:rPr lang="es-MX" sz="1400" b="1" dirty="0" smtClean="0"/>
              <a:t>Tenemos </a:t>
            </a:r>
            <a:r>
              <a:rPr lang="es-MX" sz="1400" b="1" dirty="0"/>
              <a:t>la obligación y la convicción </a:t>
            </a:r>
            <a:r>
              <a:rPr lang="es-MX" sz="1400" b="1" dirty="0" smtClean="0"/>
              <a:t>de implicarnos </a:t>
            </a:r>
            <a:r>
              <a:rPr lang="es-MX" sz="1400" b="1" dirty="0"/>
              <a:t>a fondo, por razones de equidad y </a:t>
            </a:r>
            <a:r>
              <a:rPr lang="es-MX" sz="1400" b="1" dirty="0" smtClean="0"/>
              <a:t>Justicia </a:t>
            </a:r>
            <a:r>
              <a:rPr lang="es-MX" sz="1400" b="1" dirty="0"/>
              <a:t>social, para acabar con la </a:t>
            </a:r>
            <a:r>
              <a:rPr lang="es-MX" sz="1400" b="1" dirty="0" smtClean="0"/>
              <a:t>injusticia histórica </a:t>
            </a:r>
            <a:r>
              <a:rPr lang="es-MX" sz="1400" b="1" dirty="0"/>
              <a:t>de las desigualdades de género.</a:t>
            </a:r>
          </a:p>
        </p:txBody>
      </p:sp>
    </p:spTree>
    <p:extLst>
      <p:ext uri="{BB962C8B-B14F-4D97-AF65-F5344CB8AC3E}">
        <p14:creationId xmlns:p14="http://schemas.microsoft.com/office/powerpoint/2010/main" val="31469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3528" y="19956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Ejercicios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2718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atin typeface="Aharoni" pitchFamily="2" charset="-79"/>
                <a:cs typeface="Aharoni" pitchFamily="2" charset="-79"/>
              </a:rPr>
              <a:t>¿Qué secuencia sigue?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43362" y="2355726"/>
            <a:ext cx="3407569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2400" dirty="0"/>
              <a:t>1</a:t>
            </a:r>
          </a:p>
          <a:p>
            <a:r>
              <a:rPr lang="es-MX" sz="2400" dirty="0"/>
              <a:t>11</a:t>
            </a:r>
          </a:p>
          <a:p>
            <a:r>
              <a:rPr lang="es-MX" sz="2400" dirty="0"/>
              <a:t>21</a:t>
            </a:r>
          </a:p>
          <a:p>
            <a:r>
              <a:rPr lang="es-MX" sz="2400" dirty="0"/>
              <a:t>1211</a:t>
            </a:r>
          </a:p>
          <a:p>
            <a:r>
              <a:rPr lang="es-MX" sz="2400" dirty="0"/>
              <a:t>111221</a:t>
            </a:r>
          </a:p>
        </p:txBody>
      </p:sp>
      <p:pic>
        <p:nvPicPr>
          <p:cNvPr id="11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48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15874"/>
            <a:ext cx="8229600" cy="857250"/>
          </a:xfrm>
        </p:spPr>
        <p:txBody>
          <a:bodyPr/>
          <a:lstStyle/>
          <a:p>
            <a:pPr algn="ctr"/>
            <a:r>
              <a:rPr lang="es-MX" dirty="0">
                <a:latin typeface="Aharoni" pitchFamily="2" charset="-79"/>
                <a:cs typeface="Aharoni" pitchFamily="2" charset="-79"/>
              </a:rPr>
              <a:t>¿</a:t>
            </a:r>
            <a:r>
              <a:rPr lang="es-MX" dirty="0" smtClean="0">
                <a:latin typeface="Aharoni" pitchFamily="2" charset="-79"/>
                <a:cs typeface="Aharoni" pitchFamily="2" charset="-79"/>
              </a:rPr>
              <a:t>Qué secuencia sigue?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43363" y="1673124"/>
            <a:ext cx="3407569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2400" dirty="0"/>
              <a:t>1</a:t>
            </a:r>
          </a:p>
          <a:p>
            <a:r>
              <a:rPr lang="es-MX" sz="2400" dirty="0"/>
              <a:t>11</a:t>
            </a:r>
          </a:p>
          <a:p>
            <a:r>
              <a:rPr lang="es-MX" sz="2400" dirty="0"/>
              <a:t>21</a:t>
            </a:r>
          </a:p>
          <a:p>
            <a:r>
              <a:rPr lang="es-MX" sz="2400" dirty="0"/>
              <a:t>1211</a:t>
            </a:r>
          </a:p>
          <a:p>
            <a:r>
              <a:rPr lang="es-MX" sz="2400" dirty="0"/>
              <a:t>111221</a:t>
            </a:r>
          </a:p>
          <a:p>
            <a:r>
              <a:rPr lang="es-MX" sz="2400" dirty="0"/>
              <a:t>312211</a:t>
            </a:r>
          </a:p>
        </p:txBody>
      </p:sp>
      <p:pic>
        <p:nvPicPr>
          <p:cNvPr id="11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443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3313" y="920080"/>
            <a:ext cx="7543800" cy="953001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Aharoni" pitchFamily="2" charset="-79"/>
                <a:cs typeface="Aharoni" pitchFamily="2" charset="-79"/>
              </a:rPr>
              <a:t>¿Qué letra sigue?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43200" y="1693635"/>
            <a:ext cx="4707731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6600" dirty="0"/>
              <a:t>UDTCCSSO__</a:t>
            </a:r>
          </a:p>
        </p:txBody>
      </p:sp>
      <p:pic>
        <p:nvPicPr>
          <p:cNvPr id="12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436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449699" y="1690399"/>
            <a:ext cx="88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Género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701756" y="1363118"/>
            <a:ext cx="6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Sexo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6816920" y="3504279"/>
            <a:ext cx="2085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Perspectiva del Género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809122" y="2857948"/>
            <a:ext cx="220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/>
              <a:t>Transversalización</a:t>
            </a:r>
            <a:r>
              <a:rPr lang="es-MX" b="1" dirty="0"/>
              <a:t> de </a:t>
            </a:r>
            <a:endParaRPr lang="es-MX" b="1" dirty="0" smtClean="0"/>
          </a:p>
          <a:p>
            <a:r>
              <a:rPr lang="es-MX" b="1" dirty="0" smtClean="0"/>
              <a:t>Género 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6806857" y="1717615"/>
            <a:ext cx="205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Equidad de </a:t>
            </a:r>
            <a:r>
              <a:rPr lang="es-MX" b="1" dirty="0"/>
              <a:t>Género 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28677" y="310958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Inclusión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35340" y="278686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Discriminación</a:t>
            </a:r>
            <a:endParaRPr lang="es-ES" b="1" dirty="0"/>
          </a:p>
        </p:txBody>
      </p:sp>
      <p:sp>
        <p:nvSpPr>
          <p:cNvPr id="15" name="14 Rectángulo"/>
          <p:cNvSpPr/>
          <p:nvPr/>
        </p:nvSpPr>
        <p:spPr>
          <a:xfrm>
            <a:off x="6818577" y="1351930"/>
            <a:ext cx="211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Igualdad de </a:t>
            </a:r>
            <a:r>
              <a:rPr lang="es-MX" b="1" dirty="0"/>
              <a:t>Género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331159" y="1411659"/>
            <a:ext cx="14138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331159" y="2825150"/>
            <a:ext cx="14138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616789" y="1397226"/>
            <a:ext cx="14138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616789" y="2945928"/>
            <a:ext cx="141387" cy="106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2627784" y="1690399"/>
            <a:ext cx="936104" cy="291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2627784" y="2931571"/>
            <a:ext cx="792088" cy="3626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5629632" y="1774686"/>
            <a:ext cx="626680" cy="3693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 flipV="1">
            <a:off x="5704269" y="3251646"/>
            <a:ext cx="739938" cy="4545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3563888" y="1721262"/>
            <a:ext cx="2140381" cy="1914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765116" y="2285240"/>
            <a:ext cx="1818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Violencia de </a:t>
            </a:r>
            <a:endParaRPr lang="es-MX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Género 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136823"/>
            <a:ext cx="6582034" cy="95300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Aharoni" pitchFamily="2" charset="-79"/>
                <a:cs typeface="Aharoni" pitchFamily="2" charset="-79"/>
              </a:rPr>
              <a:t>¿Haciendo 3 cortes, cómo obtendría 8 pedazos?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75" y="2425937"/>
            <a:ext cx="3548300" cy="25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6913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299402"/>
            <a:ext cx="4320480" cy="108806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000" dirty="0" smtClean="0">
                <a:latin typeface="Aharoni" pitchFamily="2" charset="-79"/>
                <a:cs typeface="Aharoni" pitchFamily="2" charset="-79"/>
              </a:rPr>
              <a:t>Test</a:t>
            </a:r>
            <a:r>
              <a:rPr lang="es-MX" sz="5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5000" dirty="0" smtClean="0">
                <a:latin typeface="Aharoni" pitchFamily="2" charset="-79"/>
                <a:cs typeface="Aharoni" pitchFamily="2" charset="-79"/>
              </a:rPr>
              <a:t>de Atención</a:t>
            </a:r>
            <a:endParaRPr lang="es-MX" sz="5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891250" y="2571750"/>
            <a:ext cx="5890164" cy="91127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d:\Users\lmcastilloe\AppData\Local\Microsoft\Windows\Temporary Internet Files\Content.IE5\BW9S1LX1\pedazo-lu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3275"/>
            <a:ext cx="3285245" cy="31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960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200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Proceso de Cam</a:t>
            </a:r>
            <a:r>
              <a:rPr lang="es-MX" b="1" dirty="0" smtClean="0">
                <a:solidFill>
                  <a:schemeClr val="bg1"/>
                </a:solidFill>
              </a:rPr>
              <a:t>bio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8" y="120140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Aprender a mirar el mundo con los lentes de género. La perspectiva de género permite variar la forma de mirar y comprender las relaciones entre mujeres y hombres, además de reconocer prejuicios internos que refuerzan ideas erróneas sobre el género, paralizando nuestras posibilidades de acción e incidencia. </a:t>
            </a:r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Comprometerse </a:t>
            </a:r>
            <a:r>
              <a:rPr lang="es-MX" sz="1400" dirty="0"/>
              <a:t>con la transformación social a partir de establecer prácticas que faciliten el cambio de actitudes y comportamientos de grupos, comunidades, instituciones y sociedades. </a:t>
            </a:r>
            <a:endParaRPr lang="es-MX" sz="1400" dirty="0" smtClean="0"/>
          </a:p>
          <a:p>
            <a:endParaRPr lang="es-MX" sz="1400" dirty="0"/>
          </a:p>
          <a:p>
            <a:r>
              <a:rPr lang="es-MX" sz="1400" b="1" dirty="0" smtClean="0"/>
              <a:t>Para </a:t>
            </a:r>
            <a:r>
              <a:rPr lang="es-MX" sz="1400" b="1" dirty="0"/>
              <a:t>que el cambio sea real, se debe reflejar en prácticas que promuevan el respeto a las diferencias y combatan la expresión de la desigualdad entre mujeres y hombres. </a:t>
            </a:r>
          </a:p>
        </p:txBody>
      </p:sp>
      <p:pic>
        <p:nvPicPr>
          <p:cNvPr id="2" name="Picture 2" descr="https://academiadecomunicacion.files.wordpress.com/2016/07/140521-igualdad-de-genero.jpg?w=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9586"/>
            <a:ext cx="3073537" cy="19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99402"/>
            <a:ext cx="4536504" cy="108806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000" dirty="0" smtClean="0">
                <a:latin typeface="Aharoni" pitchFamily="2" charset="-79"/>
                <a:cs typeface="Aharoni" pitchFamily="2" charset="-79"/>
              </a:rPr>
              <a:t>¿</a:t>
            </a:r>
            <a:r>
              <a:rPr lang="es-MX" sz="5000" dirty="0">
                <a:latin typeface="Aharoni" pitchFamily="2" charset="-79"/>
                <a:cs typeface="Aharoni" pitchFamily="2" charset="-79"/>
              </a:rPr>
              <a:t>Te atreves a soñar?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225892" y="1841096"/>
            <a:ext cx="5890164" cy="91127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d:\Users\lmcastilloe\AppData\Local\Microsoft\Windows\Temporary Internet Files\Content.IE5\BW9S1LX1\pedazo-lu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3275"/>
            <a:ext cx="3285245" cy="31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524328" y="293974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Paradigmas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99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211960" y="1140589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Como parte inherente a su función de tutelar los derechos humanos, la Comisión de Derechos Humanos del Estado de Puebla (CDH Puebla) promueve el derecho a la igualdad y a la no discriminación, cumpliendo con el compromiso de impulsar la igualdad sustantiva entre mujeres y hombres como estrategia que favorezca el desarrollo integral de las y los trabajadores; y el fortalecimiento de los servicios que ofrece a la </a:t>
            </a:r>
            <a:r>
              <a:rPr lang="es-MX" dirty="0" smtClean="0"/>
              <a:t>sociedad.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388424" y="293974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PIG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8" y="1779662"/>
            <a:ext cx="278499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2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3948" y="1152495"/>
            <a:ext cx="3507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Objetivo General </a:t>
            </a:r>
            <a:endParaRPr lang="es-MX" sz="1600" b="1" dirty="0" smtClean="0"/>
          </a:p>
          <a:p>
            <a:r>
              <a:rPr lang="es-MX" sz="1600" dirty="0" smtClean="0"/>
              <a:t>Fortalecer </a:t>
            </a:r>
            <a:r>
              <a:rPr lang="es-MX" sz="1600" dirty="0"/>
              <a:t>la igualdad de género en la Comisión de Derechos Humanos del Estado de Puebla, mediante su </a:t>
            </a:r>
            <a:r>
              <a:rPr lang="es-MX" sz="1600" dirty="0" err="1"/>
              <a:t>transversalización</a:t>
            </a:r>
            <a:r>
              <a:rPr lang="es-MX" sz="1600" dirty="0"/>
              <a:t> en el quehacer institucional, mejorando eficazmente las condiciones internas de su personal y la calidad de los servicios de defensa y promoción de los derechos humanos. </a:t>
            </a:r>
            <a:endParaRPr lang="es-ES" sz="1600" dirty="0"/>
          </a:p>
        </p:txBody>
      </p:sp>
      <p:sp>
        <p:nvSpPr>
          <p:cNvPr id="3" name="2 Rectángulo"/>
          <p:cNvSpPr/>
          <p:nvPr/>
        </p:nvSpPr>
        <p:spPr>
          <a:xfrm>
            <a:off x="4716016" y="1152495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Objetivos Específicos </a:t>
            </a:r>
            <a:endParaRPr lang="es-MX" sz="1600" b="1" dirty="0" smtClean="0"/>
          </a:p>
          <a:p>
            <a:pPr marL="342900" indent="-342900">
              <a:buAutoNum type="arabicPeriod"/>
            </a:pPr>
            <a:r>
              <a:rPr lang="es-MX" sz="1600" dirty="0" smtClean="0"/>
              <a:t>Incorporar </a:t>
            </a:r>
            <a:r>
              <a:rPr lang="es-MX" sz="1600" dirty="0"/>
              <a:t>el enfoque de género en los sistemas de Planificación, Monitoreo y Evaluación </a:t>
            </a:r>
            <a:endParaRPr lang="es-MX" sz="1600" dirty="0" smtClean="0"/>
          </a:p>
          <a:p>
            <a:pPr marL="342900" indent="-342900">
              <a:buAutoNum type="arabicPeriod"/>
            </a:pPr>
            <a:r>
              <a:rPr lang="es-MX" sz="1600" dirty="0" smtClean="0"/>
              <a:t>Promover </a:t>
            </a:r>
            <a:r>
              <a:rPr lang="es-MX" sz="1600" dirty="0"/>
              <a:t>el mantenimiento y el fortalecimiento del Sistema de Recursos Humanos </a:t>
            </a:r>
            <a:endParaRPr lang="es-MX" sz="1600" dirty="0" smtClean="0"/>
          </a:p>
          <a:p>
            <a:pPr marL="342900" indent="-342900">
              <a:buAutoNum type="arabicPeriod"/>
            </a:pPr>
            <a:r>
              <a:rPr lang="es-MX" sz="1600" dirty="0" smtClean="0"/>
              <a:t>Fomentar </a:t>
            </a:r>
            <a:r>
              <a:rPr lang="es-MX" sz="1600" dirty="0"/>
              <a:t>estrategias para la igualdad y no discriminación a favor del personal y de la población meta. </a:t>
            </a:r>
            <a:endParaRPr lang="es-MX" sz="1600" dirty="0" smtClean="0"/>
          </a:p>
          <a:p>
            <a:pPr marL="342900" indent="-342900">
              <a:buAutoNum type="arabicPeriod"/>
            </a:pPr>
            <a:r>
              <a:rPr lang="es-MX" sz="1600" dirty="0" smtClean="0"/>
              <a:t>Impulsar </a:t>
            </a:r>
            <a:r>
              <a:rPr lang="es-MX" sz="1600" dirty="0"/>
              <a:t>cambios en la filosofía y cultura institucional con enfoque de género. 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8388424" y="293974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PIG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03470" y="1018004"/>
            <a:ext cx="1337310" cy="43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b="1" dirty="0" smtClean="0"/>
              <a:t>Presidente</a:t>
            </a:r>
            <a:endParaRPr lang="es-MX" b="1" dirty="0"/>
          </a:p>
        </p:txBody>
      </p:sp>
      <p:sp>
        <p:nvSpPr>
          <p:cNvPr id="30" name="Rectángulo 29"/>
          <p:cNvSpPr/>
          <p:nvPr/>
        </p:nvSpPr>
        <p:spPr>
          <a:xfrm>
            <a:off x="4903470" y="1715234"/>
            <a:ext cx="1337310" cy="43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600" b="1" dirty="0" smtClean="0"/>
              <a:t>Coordinación</a:t>
            </a:r>
            <a:endParaRPr lang="es-MX" sz="1600" b="1" dirty="0"/>
          </a:p>
        </p:txBody>
      </p:sp>
      <p:sp>
        <p:nvSpPr>
          <p:cNvPr id="31" name="Rectángulo 30"/>
          <p:cNvSpPr/>
          <p:nvPr/>
        </p:nvSpPr>
        <p:spPr>
          <a:xfrm>
            <a:off x="2628901" y="2801819"/>
            <a:ext cx="867680" cy="79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/>
              <a:t>Recursos Humanos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3554230" y="2801818"/>
            <a:ext cx="868180" cy="799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/>
              <a:t>Ambiente Laboral y Salud en el Trabajo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479559" y="2801818"/>
            <a:ext cx="1121141" cy="799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/>
              <a:t>Capacitación y Sensibilización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5657850" y="2801818"/>
            <a:ext cx="868180" cy="79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>
                <a:solidFill>
                  <a:srgbClr val="FFC000"/>
                </a:solidFill>
              </a:rPr>
              <a:t>Vida Labora y Familiar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583180" y="2801818"/>
            <a:ext cx="983480" cy="79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/>
              <a:t>Evaluación, Seguimiento y Mejora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7623810" y="2801818"/>
            <a:ext cx="582930" cy="79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 err="1"/>
              <a:t>Ombudsperson</a:t>
            </a:r>
            <a:endParaRPr lang="es-MX" sz="1200" b="1" dirty="0"/>
          </a:p>
        </p:txBody>
      </p:sp>
      <p:cxnSp>
        <p:nvCxnSpPr>
          <p:cNvPr id="4" name="Conector recto 3"/>
          <p:cNvCxnSpPr>
            <a:stCxn id="2" idx="2"/>
            <a:endCxn id="30" idx="0"/>
          </p:cNvCxnSpPr>
          <p:nvPr/>
        </p:nvCxnSpPr>
        <p:spPr>
          <a:xfrm>
            <a:off x="5572125" y="1452344"/>
            <a:ext cx="0" cy="26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>
            <a:stCxn id="31" idx="0"/>
          </p:cNvCxnSpPr>
          <p:nvPr/>
        </p:nvCxnSpPr>
        <p:spPr>
          <a:xfrm flipV="1">
            <a:off x="3062741" y="2514600"/>
            <a:ext cx="250" cy="28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062990" y="2526030"/>
            <a:ext cx="5598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30" idx="2"/>
          </p:cNvCxnSpPr>
          <p:nvPr/>
        </p:nvCxnSpPr>
        <p:spPr>
          <a:xfrm>
            <a:off x="5572125" y="2149575"/>
            <a:ext cx="0" cy="37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36" idx="0"/>
          </p:cNvCxnSpPr>
          <p:nvPr/>
        </p:nvCxnSpPr>
        <p:spPr>
          <a:xfrm>
            <a:off x="3988320" y="2514600"/>
            <a:ext cx="1" cy="287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stCxn id="37" idx="0"/>
          </p:cNvCxnSpPr>
          <p:nvPr/>
        </p:nvCxnSpPr>
        <p:spPr>
          <a:xfrm flipV="1">
            <a:off x="5040130" y="2514600"/>
            <a:ext cx="0" cy="287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38" idx="0"/>
          </p:cNvCxnSpPr>
          <p:nvPr/>
        </p:nvCxnSpPr>
        <p:spPr>
          <a:xfrm flipH="1" flipV="1">
            <a:off x="6091940" y="2526030"/>
            <a:ext cx="1" cy="27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39" idx="0"/>
          </p:cNvCxnSpPr>
          <p:nvPr/>
        </p:nvCxnSpPr>
        <p:spPr>
          <a:xfrm flipH="1" flipV="1">
            <a:off x="7074920" y="2514600"/>
            <a:ext cx="1" cy="287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8275821" y="2801818"/>
            <a:ext cx="771275" cy="79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MX" sz="1200" b="1" dirty="0"/>
              <a:t>Difusión</a:t>
            </a:r>
          </a:p>
        </p:txBody>
      </p:sp>
      <p:cxnSp>
        <p:nvCxnSpPr>
          <p:cNvPr id="55" name="Conector recto 54"/>
          <p:cNvCxnSpPr/>
          <p:nvPr/>
        </p:nvCxnSpPr>
        <p:spPr>
          <a:xfrm flipH="1" flipV="1">
            <a:off x="7915275" y="2529051"/>
            <a:ext cx="1" cy="287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H="1" flipV="1">
            <a:off x="8649777" y="2514600"/>
            <a:ext cx="1" cy="287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37160" y="736765"/>
            <a:ext cx="2190744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</a:rPr>
              <a:t>Conformación del</a:t>
            </a:r>
          </a:p>
          <a:p>
            <a:pPr algn="ctr"/>
            <a:r>
              <a:rPr lang="es-MX" sz="2100" b="1" dirty="0">
                <a:solidFill>
                  <a:schemeClr val="bg1"/>
                </a:solidFill>
              </a:rPr>
              <a:t>Comité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00" y="998457"/>
            <a:ext cx="354620" cy="4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/>
          <p:cNvSpPr/>
          <p:nvPr/>
        </p:nvSpPr>
        <p:spPr>
          <a:xfrm>
            <a:off x="7167591" y="1469572"/>
            <a:ext cx="758029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MX" sz="800" dirty="0"/>
              <a:t>Acta</a:t>
            </a:r>
          </a:p>
          <a:p>
            <a:pPr algn="ctr"/>
            <a:r>
              <a:rPr lang="es-MX" sz="800" dirty="0"/>
              <a:t>Constitutiva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75" y="3470487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5"/>
          <p:cNvSpPr/>
          <p:nvPr/>
        </p:nvSpPr>
        <p:spPr>
          <a:xfrm>
            <a:off x="7921055" y="1508107"/>
            <a:ext cx="748230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MX" sz="800" dirty="0"/>
              <a:t>Lineamientos</a:t>
            </a:r>
          </a:p>
        </p:txBody>
      </p:sp>
      <p:pic>
        <p:nvPicPr>
          <p:cNvPr id="35" name="Picture 2" descr="http://stock.bicholate.com/_/rsrc/1322452700957/educacin/set_planeacion/icono_documento_revisio%CC%81n_fl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80" y="1004603"/>
            <a:ext cx="454536" cy="4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69" y="3441774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5" y="3444540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01" y="3432925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19" y="3432925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15" y="3422844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48" y="3435117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25" y="4402765"/>
            <a:ext cx="185311" cy="2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"/>
          <p:cNvSpPr/>
          <p:nvPr/>
        </p:nvSpPr>
        <p:spPr>
          <a:xfrm>
            <a:off x="5333606" y="4661224"/>
            <a:ext cx="89914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MX" sz="800" dirty="0"/>
              <a:t>Nombramientos por cada subcomité</a:t>
            </a:r>
          </a:p>
        </p:txBody>
      </p:sp>
      <p:pic>
        <p:nvPicPr>
          <p:cNvPr id="5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57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20"/>
          <p:cNvSpPr txBox="1"/>
          <p:nvPr/>
        </p:nvSpPr>
        <p:spPr>
          <a:xfrm>
            <a:off x="5380780" y="250632"/>
            <a:ext cx="3573623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MX" sz="2100" b="1" dirty="0"/>
              <a:t>Comité de Equidad de Género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2327904" y="293974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PIG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0"/>
          <p:cNvSpPr txBox="1"/>
          <p:nvPr/>
        </p:nvSpPr>
        <p:spPr>
          <a:xfrm>
            <a:off x="6214065" y="267494"/>
            <a:ext cx="275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Plan de Acción</a:t>
            </a:r>
            <a:endParaRPr lang="es-MX" sz="2800" b="1" dirty="0"/>
          </a:p>
        </p:txBody>
      </p:sp>
      <p:pic>
        <p:nvPicPr>
          <p:cNvPr id="28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89" y="1400098"/>
            <a:ext cx="684524" cy="642182"/>
          </a:xfrm>
          <a:prstGeom prst="rect">
            <a:avLst/>
          </a:prstGeom>
        </p:spPr>
      </p:pic>
      <p:pic>
        <p:nvPicPr>
          <p:cNvPr id="29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9" y="1283251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67" y="2158549"/>
            <a:ext cx="599217" cy="610262"/>
          </a:xfrm>
          <a:prstGeom prst="rect">
            <a:avLst/>
          </a:prstGeom>
        </p:spPr>
      </p:pic>
      <p:pic>
        <p:nvPicPr>
          <p:cNvPr id="31" name="Imagen 2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2" t="18790" r="-657" b="16133"/>
          <a:stretch/>
        </p:blipFill>
        <p:spPr>
          <a:xfrm>
            <a:off x="8129069" y="2851031"/>
            <a:ext cx="653715" cy="602440"/>
          </a:xfrm>
          <a:prstGeom prst="rect">
            <a:avLst/>
          </a:prstGeom>
        </p:spPr>
      </p:pic>
      <p:sp>
        <p:nvSpPr>
          <p:cNvPr id="32" name="CuadroTexto 27"/>
          <p:cNvSpPr txBox="1"/>
          <p:nvPr/>
        </p:nvSpPr>
        <p:spPr>
          <a:xfrm>
            <a:off x="1681974" y="1283251"/>
            <a:ext cx="1323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( 13) Procesos</a:t>
            </a:r>
          </a:p>
          <a:p>
            <a:r>
              <a:rPr lang="es-MX" sz="1400" dirty="0" smtClean="0"/>
              <a:t>(  1 ) Instructivo</a:t>
            </a:r>
            <a:endParaRPr lang="es-MX" sz="1400" dirty="0"/>
          </a:p>
        </p:txBody>
      </p:sp>
      <p:pic>
        <p:nvPicPr>
          <p:cNvPr id="33" name="Picture 2" descr="http://stock.bicholate.com/_/rsrc/1322452700957/educacin/set_planeacion/icono_documento_revisio%CC%81n_fl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61" y="2135045"/>
            <a:ext cx="611627" cy="6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29"/>
          <p:cNvSpPr txBox="1"/>
          <p:nvPr/>
        </p:nvSpPr>
        <p:spPr>
          <a:xfrm>
            <a:off x="1671518" y="2284210"/>
            <a:ext cx="221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( 32 ) Registros Obligatorios</a:t>
            </a:r>
          </a:p>
        </p:txBody>
      </p:sp>
      <p:pic>
        <p:nvPicPr>
          <p:cNvPr id="35" name="Picture 2" descr="https://encrypted-tbn3.gstatic.com/images?q=tbn:ANd9GcSs2qphr55uqMy7KDcnmeDEXOoth3R8Af061QQti7kx1wd5g-w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t="17838" r="24775" b="18341"/>
          <a:stretch/>
        </p:blipFill>
        <p:spPr bwMode="auto">
          <a:xfrm>
            <a:off x="1115761" y="3092206"/>
            <a:ext cx="500632" cy="6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6"/>
          <p:cNvSpPr txBox="1"/>
          <p:nvPr/>
        </p:nvSpPr>
        <p:spPr>
          <a:xfrm>
            <a:off x="4795205" y="3052968"/>
            <a:ext cx="32146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  7 ) Coordinación 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(29) Recursos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  8) Evaluación, Seguimiento y Mejora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( 22) </a:t>
            </a:r>
            <a:r>
              <a:rPr lang="es-MX" sz="1200" dirty="0"/>
              <a:t>Ambiente Laboral y Salud en el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( 12) </a:t>
            </a:r>
            <a:r>
              <a:rPr lang="es-MX" sz="1200" dirty="0" err="1" smtClean="0"/>
              <a:t>Ombudsperson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( 33) Capacitación y Sensibilización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( 35) Vida Familiar y Laboral.</a:t>
            </a:r>
          </a:p>
        </p:txBody>
      </p:sp>
      <p:sp>
        <p:nvSpPr>
          <p:cNvPr id="37" name="CuadroTexto 37"/>
          <p:cNvSpPr txBox="1"/>
          <p:nvPr/>
        </p:nvSpPr>
        <p:spPr>
          <a:xfrm>
            <a:off x="1690667" y="3077823"/>
            <a:ext cx="32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( 146) Actividades que ejecutan cada subcomité, atendiendo las líneas de acción de la PIG.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68" y="1255409"/>
            <a:ext cx="472827" cy="65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adroTexto 39"/>
          <p:cNvSpPr txBox="1"/>
          <p:nvPr/>
        </p:nvSpPr>
        <p:spPr>
          <a:xfrm>
            <a:off x="5788695" y="1400098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( 24 ) Indicadores</a:t>
            </a:r>
          </a:p>
        </p:txBody>
      </p:sp>
      <p:sp>
        <p:nvSpPr>
          <p:cNvPr id="40" name="Rectángulo 1"/>
          <p:cNvSpPr/>
          <p:nvPr/>
        </p:nvSpPr>
        <p:spPr>
          <a:xfrm>
            <a:off x="1115761" y="1137354"/>
            <a:ext cx="7993007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2"/>
          <p:cNvSpPr txBox="1"/>
          <p:nvPr/>
        </p:nvSpPr>
        <p:spPr>
          <a:xfrm>
            <a:off x="7810757" y="5017893"/>
            <a:ext cx="15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Periodo</a:t>
            </a:r>
            <a:r>
              <a:rPr lang="es-MX" dirty="0" smtClean="0"/>
              <a:t>: 2016</a:t>
            </a:r>
            <a:endParaRPr lang="es-MX" dirty="0"/>
          </a:p>
        </p:txBody>
      </p:sp>
      <p:sp>
        <p:nvSpPr>
          <p:cNvPr id="42" name="Rectángulo 44"/>
          <p:cNvSpPr/>
          <p:nvPr/>
        </p:nvSpPr>
        <p:spPr>
          <a:xfrm>
            <a:off x="1188671" y="5490549"/>
            <a:ext cx="7993007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Rectángulo"/>
          <p:cNvSpPr/>
          <p:nvPr/>
        </p:nvSpPr>
        <p:spPr>
          <a:xfrm>
            <a:off x="2309840" y="293974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PIG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5" y="1131590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/>
          <p:nvPr/>
        </p:nvSpPr>
        <p:spPr>
          <a:xfrm>
            <a:off x="196499" y="1836189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Defensa Organizacional</a:t>
            </a:r>
            <a:endParaRPr lang="es-MX" sz="1000" dirty="0"/>
          </a:p>
        </p:txBody>
      </p:sp>
      <p:pic>
        <p:nvPicPr>
          <p:cNvPr id="19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7" y="1164147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/>
          <p:nvPr/>
        </p:nvSpPr>
        <p:spPr>
          <a:xfrm>
            <a:off x="1326718" y="1827289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Reclutamiento y Selección</a:t>
            </a:r>
            <a:endParaRPr lang="es-MX" sz="1000" dirty="0"/>
          </a:p>
        </p:txBody>
      </p:sp>
      <p:pic>
        <p:nvPicPr>
          <p:cNvPr id="21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09" y="1178985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5"/>
          <p:cNvSpPr/>
          <p:nvPr/>
        </p:nvSpPr>
        <p:spPr>
          <a:xfrm>
            <a:off x="2358503" y="1836189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Promociones y Ascensos</a:t>
            </a:r>
            <a:endParaRPr lang="es-MX" sz="1000" dirty="0"/>
          </a:p>
        </p:txBody>
      </p:sp>
      <p:pic>
        <p:nvPicPr>
          <p:cNvPr id="23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6" y="1178985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/>
          <p:cNvSpPr/>
          <p:nvPr/>
        </p:nvSpPr>
        <p:spPr>
          <a:xfrm>
            <a:off x="4378089" y="1854722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para la asignación de Compensaciones</a:t>
            </a:r>
            <a:endParaRPr lang="es-MX" sz="1000" dirty="0"/>
          </a:p>
        </p:txBody>
      </p:sp>
      <p:pic>
        <p:nvPicPr>
          <p:cNvPr id="25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9" y="1178985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/>
          <p:nvPr/>
        </p:nvSpPr>
        <p:spPr>
          <a:xfrm>
            <a:off x="3392972" y="1866691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Evaluación del Desempeño</a:t>
            </a:r>
            <a:endParaRPr lang="es-MX" sz="1000" dirty="0"/>
          </a:p>
        </p:txBody>
      </p:sp>
      <p:pic>
        <p:nvPicPr>
          <p:cNvPr id="27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60" y="1193319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5"/>
          <p:cNvSpPr/>
          <p:nvPr/>
        </p:nvSpPr>
        <p:spPr>
          <a:xfrm>
            <a:off x="5547624" y="1897918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Capacitación y Formación</a:t>
            </a:r>
            <a:endParaRPr lang="es-MX" sz="1000" dirty="0"/>
          </a:p>
        </p:txBody>
      </p:sp>
      <p:pic>
        <p:nvPicPr>
          <p:cNvPr id="29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27" y="1225483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"/>
          <p:cNvSpPr/>
          <p:nvPr/>
        </p:nvSpPr>
        <p:spPr>
          <a:xfrm>
            <a:off x="6405577" y="1955698"/>
            <a:ext cx="1082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Sensibilización</a:t>
            </a:r>
            <a:endParaRPr lang="es-MX" sz="1000" dirty="0"/>
          </a:p>
        </p:txBody>
      </p:sp>
      <p:pic>
        <p:nvPicPr>
          <p:cNvPr id="31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4" y="2731770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/>
          <p:cNvSpPr/>
          <p:nvPr/>
        </p:nvSpPr>
        <p:spPr>
          <a:xfrm>
            <a:off x="189293" y="3391047"/>
            <a:ext cx="108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Medidas para la Flexibilización de Horarios</a:t>
            </a:r>
            <a:endParaRPr lang="es-MX" sz="1000" dirty="0"/>
          </a:p>
        </p:txBody>
      </p:sp>
      <p:pic>
        <p:nvPicPr>
          <p:cNvPr id="33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54" y="2733599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5"/>
          <p:cNvSpPr/>
          <p:nvPr/>
        </p:nvSpPr>
        <p:spPr>
          <a:xfrm>
            <a:off x="1185293" y="3405112"/>
            <a:ext cx="108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Medidas para Cuidados Especiales</a:t>
            </a:r>
            <a:endParaRPr lang="es-MX" sz="1000" dirty="0"/>
          </a:p>
        </p:txBody>
      </p:sp>
      <p:pic>
        <p:nvPicPr>
          <p:cNvPr id="35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72" y="2740995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5"/>
          <p:cNvSpPr/>
          <p:nvPr/>
        </p:nvSpPr>
        <p:spPr>
          <a:xfrm>
            <a:off x="2060071" y="3387592"/>
            <a:ext cx="108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Medidas para Cuidados de Menores</a:t>
            </a:r>
            <a:endParaRPr lang="es-MX" sz="1000" dirty="0"/>
          </a:p>
        </p:txBody>
      </p:sp>
      <p:pic>
        <p:nvPicPr>
          <p:cNvPr id="37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44" y="2752796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5"/>
          <p:cNvSpPr/>
          <p:nvPr/>
        </p:nvSpPr>
        <p:spPr>
          <a:xfrm>
            <a:off x="2986596" y="3404833"/>
            <a:ext cx="108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Medidas para la Licencia de Paternidad</a:t>
            </a:r>
            <a:endParaRPr lang="es-MX" sz="1000" dirty="0"/>
          </a:p>
        </p:txBody>
      </p:sp>
      <p:pic>
        <p:nvPicPr>
          <p:cNvPr id="39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89" y="2778004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5"/>
          <p:cNvSpPr/>
          <p:nvPr/>
        </p:nvSpPr>
        <p:spPr>
          <a:xfrm>
            <a:off x="4105448" y="3437281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Auditorias Internas</a:t>
            </a:r>
            <a:endParaRPr lang="es-MX" sz="1000" dirty="0"/>
          </a:p>
        </p:txBody>
      </p:sp>
      <p:pic>
        <p:nvPicPr>
          <p:cNvPr id="41" name="Picture 8" descr="http://stock.bicholate.com/_/rsrc/1322452844173/educacin/set_planeacion/icono_documento_certificado_fl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9" y="2779833"/>
            <a:ext cx="549637" cy="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5"/>
          <p:cNvSpPr/>
          <p:nvPr/>
        </p:nvSpPr>
        <p:spPr>
          <a:xfrm>
            <a:off x="5101448" y="3451346"/>
            <a:ext cx="1082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 smtClean="0"/>
              <a:t>Proceso de Revisiones por la Dirección</a:t>
            </a:r>
            <a:endParaRPr lang="es-MX" sz="1000" dirty="0"/>
          </a:p>
        </p:txBody>
      </p:sp>
      <p:sp>
        <p:nvSpPr>
          <p:cNvPr id="43" name="CuadroTexto 20"/>
          <p:cNvSpPr txBox="1"/>
          <p:nvPr/>
        </p:nvSpPr>
        <p:spPr>
          <a:xfrm>
            <a:off x="5611227" y="284445"/>
            <a:ext cx="3326039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MX" sz="2100" b="1" dirty="0" smtClean="0"/>
              <a:t>Enfoque Basado en Procesos</a:t>
            </a:r>
            <a:endParaRPr lang="es-MX" sz="2100" b="1" dirty="0"/>
          </a:p>
        </p:txBody>
      </p:sp>
      <p:sp>
        <p:nvSpPr>
          <p:cNvPr id="44" name="43 Rectángulo"/>
          <p:cNvSpPr/>
          <p:nvPr/>
        </p:nvSpPr>
        <p:spPr>
          <a:xfrm>
            <a:off x="2301077" y="280132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PIG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2571750"/>
            <a:ext cx="3458453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4226343" y="2571750"/>
            <a:ext cx="1659704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5642494" y="1059582"/>
            <a:ext cx="1659704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1556173" y="1059582"/>
            <a:ext cx="3631368" cy="65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1630"/>
            <a:ext cx="5581763" cy="18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6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31007" y="987574"/>
            <a:ext cx="23771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Sexo </a:t>
            </a:r>
            <a:r>
              <a:rPr lang="es-MX" sz="1600" dirty="0" smtClean="0"/>
              <a:t>es </a:t>
            </a:r>
            <a:r>
              <a:rPr lang="es-MX" sz="1600" dirty="0"/>
              <a:t>una variable meramente física, producida biológicamente, que tiene un resultado predeterminado en una de dos categorías, el hombre o la mujer.</a:t>
            </a:r>
            <a:r>
              <a:rPr lang="es-MX" sz="1600" b="1" dirty="0"/>
              <a:t> Es una dicotomía con rarísimas excepciones biológicas.</a:t>
            </a:r>
            <a:endParaRPr lang="es-ES" sz="1600" b="1" dirty="0"/>
          </a:p>
        </p:txBody>
      </p:sp>
      <p:sp>
        <p:nvSpPr>
          <p:cNvPr id="16" name="15 Rectángulo"/>
          <p:cNvSpPr/>
          <p:nvPr/>
        </p:nvSpPr>
        <p:spPr>
          <a:xfrm>
            <a:off x="65761" y="1023120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067944" y="987574"/>
            <a:ext cx="48094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Género</a:t>
            </a:r>
            <a:r>
              <a:rPr lang="es-MX" sz="1400" dirty="0"/>
              <a:t> Se refiere a la </a:t>
            </a:r>
            <a:r>
              <a:rPr lang="es-MX" sz="1400" b="1" dirty="0"/>
              <a:t>construcción social </a:t>
            </a:r>
            <a:r>
              <a:rPr lang="es-MX" sz="1400" dirty="0"/>
              <a:t>de lo que se considera debe ser el comportamiento femenino o masculino, de acuerdo con los roles que tradicionalmente se le ha asignado a cada uno de los sexos, tanto en la vida pública como en la privada. </a:t>
            </a:r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La </a:t>
            </a:r>
            <a:r>
              <a:rPr lang="es-MX" sz="1400" dirty="0"/>
              <a:t>dicotomía </a:t>
            </a:r>
            <a:r>
              <a:rPr lang="es-MX" sz="1400" dirty="0" smtClean="0"/>
              <a:t>masculino-femenino </a:t>
            </a:r>
            <a:r>
              <a:rPr lang="es-MX" sz="1400" dirty="0"/>
              <a:t>establece estereotipos, las más de las veces rígidos, que condicionan los papeles y limitan las potencialidades de las personas al estimular o reprimir los comportamientos en función de su adecuación al género. </a:t>
            </a:r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Los </a:t>
            </a:r>
            <a:r>
              <a:rPr lang="es-MX" sz="1400" dirty="0"/>
              <a:t>patrones sociales y culturales en los que estos estereotipos se basan son aprendidos por hombres y mujeres mediante el proceso de </a:t>
            </a:r>
            <a:r>
              <a:rPr lang="es-MX" sz="1400" dirty="0" smtClean="0"/>
              <a:t>socialización.</a:t>
            </a:r>
            <a:endParaRPr lang="es-ES" sz="1400" dirty="0"/>
          </a:p>
        </p:txBody>
      </p:sp>
      <p:sp>
        <p:nvSpPr>
          <p:cNvPr id="22" name="21 Rectángulo"/>
          <p:cNvSpPr/>
          <p:nvPr/>
        </p:nvSpPr>
        <p:spPr>
          <a:xfrm>
            <a:off x="3563888" y="1031468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67513" y="4227933"/>
            <a:ext cx="135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Biológico</a:t>
            </a:r>
            <a:endParaRPr lang="es-ES" sz="2400" b="1" dirty="0"/>
          </a:p>
        </p:txBody>
      </p:sp>
      <p:sp>
        <p:nvSpPr>
          <p:cNvPr id="23" name="22 Flecha derecha"/>
          <p:cNvSpPr/>
          <p:nvPr/>
        </p:nvSpPr>
        <p:spPr>
          <a:xfrm>
            <a:off x="209777" y="4299942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7238147" y="4149500"/>
            <a:ext cx="119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Cultural</a:t>
            </a:r>
            <a:endParaRPr lang="es-ES" sz="2400" b="1" dirty="0"/>
          </a:p>
        </p:txBody>
      </p:sp>
      <p:sp>
        <p:nvSpPr>
          <p:cNvPr id="26" name="25 Flecha derecha"/>
          <p:cNvSpPr/>
          <p:nvPr/>
        </p:nvSpPr>
        <p:spPr>
          <a:xfrm>
            <a:off x="6880411" y="4221509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416" t="20391" r="29523" b="28422"/>
          <a:stretch/>
        </p:blipFill>
        <p:spPr>
          <a:xfrm>
            <a:off x="2095159" y="1039047"/>
            <a:ext cx="547260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118" t="18422" r="53512" b="30391"/>
          <a:stretch/>
        </p:blipFill>
        <p:spPr>
          <a:xfrm>
            <a:off x="577855" y="1001262"/>
            <a:ext cx="2520280" cy="374441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43400" y="918768"/>
            <a:ext cx="43339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Estereotipo </a:t>
            </a:r>
            <a:r>
              <a:rPr lang="es-MX" b="1" dirty="0"/>
              <a:t>de género </a:t>
            </a:r>
            <a:endParaRPr lang="es-MX" b="1" dirty="0" smtClean="0"/>
          </a:p>
          <a:p>
            <a:endParaRPr lang="es-MX" dirty="0"/>
          </a:p>
          <a:p>
            <a:r>
              <a:rPr lang="es-MX" dirty="0" smtClean="0"/>
              <a:t>Idea </a:t>
            </a:r>
            <a:r>
              <a:rPr lang="es-MX" dirty="0"/>
              <a:t>que presupone ciertas características de cada sexo y que define a hombres y mujeres de acuerdo a las creencias populares, esto se produce desde que nacemos, a través de la socialización en la familia, la escuela, las relaciones con los padres.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Se </a:t>
            </a:r>
            <a:r>
              <a:rPr lang="es-MX" dirty="0"/>
              <a:t>va reforzando a lo largo de la vida de las personas por las reglas y normas institucionales y los procesos económicos, políticos y culturales. </a:t>
            </a:r>
          </a:p>
        </p:txBody>
      </p:sp>
    </p:spTree>
    <p:extLst>
      <p:ext uri="{BB962C8B-B14F-4D97-AF65-F5344CB8AC3E}">
        <p14:creationId xmlns:p14="http://schemas.microsoft.com/office/powerpoint/2010/main" val="10461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994480" y="983746"/>
            <a:ext cx="4241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Violencia de Género </a:t>
            </a:r>
            <a:r>
              <a:rPr lang="es-MX" sz="1600" dirty="0" smtClean="0"/>
              <a:t>“</a:t>
            </a:r>
            <a:r>
              <a:rPr lang="es-MX" sz="1600" dirty="0"/>
              <a:t>todo </a:t>
            </a:r>
            <a:r>
              <a:rPr lang="es-MX" sz="1600" b="1" dirty="0"/>
              <a:t>acto de violencia</a:t>
            </a:r>
            <a:r>
              <a:rPr lang="es-MX" sz="1600" dirty="0"/>
              <a:t> </a:t>
            </a:r>
            <a:r>
              <a:rPr lang="es-MX" sz="1600" dirty="0" smtClean="0"/>
              <a:t>ejercido contra una persona sobre </a:t>
            </a:r>
            <a:r>
              <a:rPr lang="es-MX" sz="1600" dirty="0"/>
              <a:t>la base de su sexo o </a:t>
            </a:r>
            <a:r>
              <a:rPr lang="es-MX" sz="1600" dirty="0" smtClean="0"/>
              <a:t>género; y  </a:t>
            </a:r>
            <a:r>
              <a:rPr lang="es-MX" sz="1600" dirty="0"/>
              <a:t>que tenga o pueda tener como resultado un daño o sufrimiento físico, sexual o </a:t>
            </a:r>
            <a:r>
              <a:rPr lang="es-MX" sz="1600" dirty="0" smtClean="0"/>
              <a:t>psicológico, </a:t>
            </a:r>
            <a:r>
              <a:rPr lang="es-MX" sz="1600" dirty="0"/>
              <a:t>así como las amenazas de tales actos, la coacción o la privación arbitraria de la libertad, tanto si se produce en la vía pública como en la vida privada”. </a:t>
            </a:r>
            <a:endParaRPr lang="es-MX" sz="1600" dirty="0" smtClean="0"/>
          </a:p>
          <a:p>
            <a:endParaRPr lang="es-MX" sz="1600" dirty="0"/>
          </a:p>
          <a:p>
            <a:r>
              <a:rPr lang="es-MX" sz="1600" b="1" dirty="0" smtClean="0"/>
              <a:t>Actualmente se </a:t>
            </a:r>
            <a:r>
              <a:rPr lang="es-MX" sz="1600" b="1" dirty="0"/>
              <a:t>reconoce la violencia de género como un importante problema de salud pública. </a:t>
            </a:r>
            <a:endParaRPr lang="es-ES" sz="1600" b="1" dirty="0"/>
          </a:p>
        </p:txBody>
      </p:sp>
      <p:sp>
        <p:nvSpPr>
          <p:cNvPr id="17" name="16 Rectángulo"/>
          <p:cNvSpPr/>
          <p:nvPr/>
        </p:nvSpPr>
        <p:spPr>
          <a:xfrm>
            <a:off x="2708176" y="1028078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860032" y="4077493"/>
            <a:ext cx="146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Conducta </a:t>
            </a:r>
            <a:endParaRPr lang="es-ES" sz="2400" b="1" dirty="0"/>
          </a:p>
        </p:txBody>
      </p:sp>
      <p:sp>
        <p:nvSpPr>
          <p:cNvPr id="15" name="14 Flecha derecha"/>
          <p:cNvSpPr/>
          <p:nvPr/>
        </p:nvSpPr>
        <p:spPr>
          <a:xfrm>
            <a:off x="4502296" y="4149502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0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67544" y="1069867"/>
            <a:ext cx="410445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Discriminación</a:t>
            </a:r>
            <a:r>
              <a:rPr lang="es-MX" sz="1600" b="1" dirty="0"/>
              <a:t>:</a:t>
            </a:r>
            <a:r>
              <a:rPr lang="es-MX" sz="1600" b="1" dirty="0" smtClean="0"/>
              <a:t> </a:t>
            </a:r>
            <a:r>
              <a:rPr lang="es-MX" sz="1300" dirty="0"/>
              <a:t>Toda distinción, exclusión, restricción o preferencia que, por acción u omisión, con intención o sin ella, no sea objetiva, racional ni proporcional y tenga por objeto o resultado obstaculizar, restringir, impedir, menoscabar o anular el reconocimiento, goce o ejercicio de los derechos humanos y </a:t>
            </a:r>
            <a:r>
              <a:rPr lang="es-MX" sz="1300" dirty="0" smtClean="0"/>
              <a:t>libertades.</a:t>
            </a:r>
          </a:p>
          <a:p>
            <a:endParaRPr lang="es-MX" sz="1300" dirty="0"/>
          </a:p>
          <a:p>
            <a:r>
              <a:rPr lang="es-MX" sz="1300" b="1" dirty="0" smtClean="0"/>
              <a:t>Motivos</a:t>
            </a:r>
            <a:r>
              <a:rPr lang="es-MX" sz="1300" b="1" dirty="0"/>
              <a:t>: </a:t>
            </a:r>
            <a:r>
              <a:rPr lang="es-MX" sz="1300" dirty="0"/>
              <a:t>el origen étnico o nacional, el color de piel, la cultura, el sexo, el género, la edad, las discapacidades, la condición social, económica, de salud o jurídica, la religión, la apariencia física, las características genéticas, la situación migratoria, el embarazo, la lengua, las opiniones, las preferencias sexuales, la identidad o filiación política, el estado civil, la situación familiar, las responsabilidades familiares, el idioma, los antecedentes penales o cualquier otro </a:t>
            </a:r>
            <a:r>
              <a:rPr lang="es-MX" sz="1300" dirty="0" smtClean="0"/>
              <a:t>motivo.</a:t>
            </a:r>
            <a:endParaRPr lang="es-MX" sz="1300" dirty="0"/>
          </a:p>
        </p:txBody>
      </p:sp>
      <p:sp>
        <p:nvSpPr>
          <p:cNvPr id="16" name="15 Rectángulo"/>
          <p:cNvSpPr/>
          <p:nvPr/>
        </p:nvSpPr>
        <p:spPr>
          <a:xfrm>
            <a:off x="179512" y="113113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258540" y="1069867"/>
            <a:ext cx="36188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Inclusión: </a:t>
            </a:r>
            <a:r>
              <a:rPr lang="es-MX" sz="1300" dirty="0" smtClean="0"/>
              <a:t>Es la</a:t>
            </a:r>
            <a:r>
              <a:rPr lang="es-MX" sz="1300" b="1" dirty="0" smtClean="0"/>
              <a:t> </a:t>
            </a:r>
            <a:r>
              <a:rPr lang="es-MX" sz="1300" dirty="0"/>
              <a:t>Interacción de la sociedad sin importar su condición física, cultural o social, con todo aquello que le rodea en igualdad de condiciones, teniendo así los mismos derechos y oportunidades de ingresar a todo aquello que permita el desarrollo fundamental de la </a:t>
            </a:r>
            <a:r>
              <a:rPr lang="es-MX" sz="1300" dirty="0" smtClean="0"/>
              <a:t>persona.</a:t>
            </a:r>
            <a:endParaRPr lang="es-ES" sz="1300" dirty="0"/>
          </a:p>
        </p:txBody>
      </p:sp>
      <p:sp>
        <p:nvSpPr>
          <p:cNvPr id="12" name="11 Rectángulo"/>
          <p:cNvSpPr/>
          <p:nvPr/>
        </p:nvSpPr>
        <p:spPr>
          <a:xfrm>
            <a:off x="4970508" y="1131132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708176" y="4438950"/>
            <a:ext cx="139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Conducta</a:t>
            </a:r>
            <a:endParaRPr lang="es-ES" sz="2400" b="1" dirty="0"/>
          </a:p>
        </p:txBody>
      </p:sp>
      <p:sp>
        <p:nvSpPr>
          <p:cNvPr id="14" name="13 Flecha derecha"/>
          <p:cNvSpPr/>
          <p:nvPr/>
        </p:nvSpPr>
        <p:spPr>
          <a:xfrm>
            <a:off x="2350440" y="4510959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7447048" y="4438948"/>
            <a:ext cx="139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Conducta</a:t>
            </a:r>
            <a:endParaRPr lang="es-ES" sz="2400" b="1" dirty="0"/>
          </a:p>
        </p:txBody>
      </p:sp>
      <p:sp>
        <p:nvSpPr>
          <p:cNvPr id="17" name="16 Flecha derecha"/>
          <p:cNvSpPr/>
          <p:nvPr/>
        </p:nvSpPr>
        <p:spPr>
          <a:xfrm>
            <a:off x="7081144" y="4510957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67544" y="1028078"/>
            <a:ext cx="31683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Perspectiva</a:t>
            </a:r>
            <a:r>
              <a:rPr lang="es-MX" sz="1300" b="1" dirty="0"/>
              <a:t> </a:t>
            </a:r>
            <a:r>
              <a:rPr lang="es-MX" sz="1600" b="1" dirty="0" smtClean="0"/>
              <a:t>de</a:t>
            </a:r>
            <a:r>
              <a:rPr lang="es-MX" sz="1300" b="1" dirty="0" smtClean="0"/>
              <a:t> </a:t>
            </a:r>
            <a:r>
              <a:rPr lang="es-MX" sz="1600" b="1" dirty="0"/>
              <a:t>Género</a:t>
            </a:r>
            <a:r>
              <a:rPr lang="es-MX" sz="1300" b="1" dirty="0" smtClean="0"/>
              <a:t>: </a:t>
            </a:r>
            <a:r>
              <a:rPr lang="es-MX" sz="1300" dirty="0"/>
              <a:t>Concepto que se refiere a la </a:t>
            </a:r>
            <a:r>
              <a:rPr lang="es-MX" sz="1300" b="1" dirty="0"/>
              <a:t>metodología y los mecanismos </a:t>
            </a:r>
            <a:r>
              <a:rPr lang="es-MX" sz="1300" dirty="0"/>
              <a:t>que permiten identificar, cuestionar y valorar la discriminación, desigualdad y exclusión de las </a:t>
            </a:r>
            <a:r>
              <a:rPr lang="es-MX" sz="1300" dirty="0" smtClean="0"/>
              <a:t>mujeres y/o los hombres, </a:t>
            </a:r>
            <a:r>
              <a:rPr lang="es-MX" sz="1300" dirty="0"/>
              <a:t>que se pretende justificar con base en las diferencias </a:t>
            </a:r>
            <a:r>
              <a:rPr lang="es-MX" sz="1300" dirty="0" smtClean="0"/>
              <a:t>biológicas, </a:t>
            </a:r>
            <a:r>
              <a:rPr lang="es-MX" sz="1300" dirty="0"/>
              <a:t>así como las acciones que deben emprenderse para actuar sobre los factores de </a:t>
            </a:r>
            <a:r>
              <a:rPr lang="es-MX" sz="1300" dirty="0" smtClean="0"/>
              <a:t>género; </a:t>
            </a:r>
            <a:r>
              <a:rPr lang="es-MX" sz="1300" b="1" dirty="0"/>
              <a:t>y crear las condiciones de cambio que permitan avanzar en la construcción de la igualdad de género. </a:t>
            </a:r>
            <a:endParaRPr lang="es-ES" sz="1300" b="1" dirty="0"/>
          </a:p>
        </p:txBody>
      </p:sp>
      <p:sp>
        <p:nvSpPr>
          <p:cNvPr id="16" name="15 Rectángulo"/>
          <p:cNvSpPr/>
          <p:nvPr/>
        </p:nvSpPr>
        <p:spPr>
          <a:xfrm>
            <a:off x="65761" y="1023120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592098" y="1028078"/>
            <a:ext cx="40123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err="1" smtClean="0"/>
              <a:t>Transversalización</a:t>
            </a:r>
            <a:r>
              <a:rPr lang="es-ES" sz="1600" b="1" dirty="0" smtClean="0"/>
              <a:t> de </a:t>
            </a:r>
            <a:r>
              <a:rPr lang="es-MX" sz="1600" b="1" dirty="0" smtClean="0"/>
              <a:t>Género: </a:t>
            </a:r>
            <a:r>
              <a:rPr lang="es-MX" sz="1600" dirty="0"/>
              <a:t>Es el proceso que permite garantizar la incorporación de la perspectiva de género, con el objetivo de valorar las implicaciones que tiene para las mujeres y los hombres cualquier acción que se programe, tratándose de legislación, políticas públicas, actividades administrativas, económicas y culturales en las instituciones públicas y privadas</a:t>
            </a:r>
            <a:endParaRPr lang="es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314410" y="1088495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006078" y="3958579"/>
            <a:ext cx="1821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Metodología</a:t>
            </a:r>
            <a:endParaRPr lang="es-ES" sz="2400" b="1" dirty="0"/>
          </a:p>
        </p:txBody>
      </p:sp>
      <p:sp>
        <p:nvSpPr>
          <p:cNvPr id="21" name="20 Flecha derecha"/>
          <p:cNvSpPr/>
          <p:nvPr/>
        </p:nvSpPr>
        <p:spPr>
          <a:xfrm>
            <a:off x="1648342" y="4034777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614048" y="3509781"/>
            <a:ext cx="1190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Proceso</a:t>
            </a:r>
            <a:endParaRPr lang="es-ES" sz="2400" b="1" dirty="0"/>
          </a:p>
        </p:txBody>
      </p:sp>
      <p:sp>
        <p:nvSpPr>
          <p:cNvPr id="23" name="22 Flecha derecha"/>
          <p:cNvSpPr/>
          <p:nvPr/>
        </p:nvSpPr>
        <p:spPr>
          <a:xfrm>
            <a:off x="6256312" y="3581790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8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cia.cdhpuebla.org.mx/images/fraccionI/PIG/logoPIG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00200" cy="6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08176" y="62753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7744" y="264629"/>
            <a:ext cx="6696744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4918854"/>
            <a:ext cx="6256312" cy="173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91237" y="1021295"/>
            <a:ext cx="3072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Equidad del Género</a:t>
            </a:r>
            <a:r>
              <a:rPr lang="es-MX" sz="1600" dirty="0"/>
              <a:t>, </a:t>
            </a:r>
            <a:r>
              <a:rPr lang="es-MX" sz="1600" dirty="0" smtClean="0"/>
              <a:t>Es un principio </a:t>
            </a:r>
            <a:r>
              <a:rPr lang="es-MX" sz="1600" dirty="0"/>
              <a:t>ético o de justicia en la Igualdad. La equidad nos obliga a plantearnos los objetivos que debemos conseguir para avanzar hacia una sociedad más justa.</a:t>
            </a:r>
            <a:endParaRPr lang="es-ES" sz="1600" dirty="0"/>
          </a:p>
        </p:txBody>
      </p:sp>
      <p:sp>
        <p:nvSpPr>
          <p:cNvPr id="16" name="15 Rectángulo"/>
          <p:cNvSpPr/>
          <p:nvPr/>
        </p:nvSpPr>
        <p:spPr>
          <a:xfrm>
            <a:off x="65761" y="1023120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950728" y="295987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Marco Conceptual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592098" y="1028078"/>
            <a:ext cx="4012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Igualdad de </a:t>
            </a:r>
            <a:r>
              <a:rPr lang="es-MX" sz="1600" b="1" dirty="0" smtClean="0"/>
              <a:t>Género: </a:t>
            </a:r>
            <a:r>
              <a:rPr lang="es-MX" sz="1600" dirty="0"/>
              <a:t>Principio que reconoce que las necesidades y características de mujeres y hombres son valoradas y tomadas en cuenta de la misma manera, de modo que sus derechos, responsabilidades y oportunidades no dependen de su sexo, eliminando así toda forma de discriminación por dicho motivo.</a:t>
            </a:r>
            <a:endParaRPr lang="es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314410" y="1088495"/>
            <a:ext cx="288032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011414" y="3976377"/>
            <a:ext cx="143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Principio/</a:t>
            </a:r>
          </a:p>
          <a:p>
            <a:r>
              <a:rPr lang="es-MX" sz="2400" b="1" dirty="0" smtClean="0"/>
              <a:t>Justicia</a:t>
            </a:r>
            <a:endParaRPr lang="es-ES" sz="2400" b="1" dirty="0"/>
          </a:p>
        </p:txBody>
      </p:sp>
      <p:sp>
        <p:nvSpPr>
          <p:cNvPr id="21" name="20 Flecha derecha"/>
          <p:cNvSpPr/>
          <p:nvPr/>
        </p:nvSpPr>
        <p:spPr>
          <a:xfrm>
            <a:off x="1653678" y="4048386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598275" y="3090181"/>
            <a:ext cx="143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Principio/</a:t>
            </a:r>
          </a:p>
          <a:p>
            <a:r>
              <a:rPr lang="es-MX" sz="2400" b="1" dirty="0" smtClean="0"/>
              <a:t>Legalidad</a:t>
            </a:r>
            <a:endParaRPr lang="es-ES" sz="2400" b="1" dirty="0"/>
          </a:p>
        </p:txBody>
      </p:sp>
      <p:sp>
        <p:nvSpPr>
          <p:cNvPr id="23" name="22 Flecha derecha"/>
          <p:cNvSpPr/>
          <p:nvPr/>
        </p:nvSpPr>
        <p:spPr>
          <a:xfrm>
            <a:off x="6240539" y="3162190"/>
            <a:ext cx="329775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2173</Words>
  <Application>Microsoft Office PowerPoint</Application>
  <PresentationFormat>Presentación en pantalla (16:9)</PresentationFormat>
  <Paragraphs>186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Aharoni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secuencia sigue?</vt:lpstr>
      <vt:lpstr>¿Qué secuencia sigue?</vt:lpstr>
      <vt:lpstr>¿Qué letra sigue?</vt:lpstr>
      <vt:lpstr>¿Haciendo 3 cortes, cómo obtendría 8 pedazos?</vt:lpstr>
      <vt:lpstr>Test de Atención</vt:lpstr>
      <vt:lpstr>Presentación de PowerPoint</vt:lpstr>
      <vt:lpstr>¿Te atreves a soñar?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Juan</dc:creator>
  <cp:lastModifiedBy>DPIT-01</cp:lastModifiedBy>
  <cp:revision>116</cp:revision>
  <dcterms:created xsi:type="dcterms:W3CDTF">2016-08-20T17:11:51Z</dcterms:created>
  <dcterms:modified xsi:type="dcterms:W3CDTF">2016-08-22T16:38:59Z</dcterms:modified>
</cp:coreProperties>
</file>